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9"/>
  </p:notesMasterIdLst>
  <p:handoutMasterIdLst>
    <p:handoutMasterId r:id="rId40"/>
  </p:handoutMasterIdLst>
  <p:sldIdLst>
    <p:sldId id="330" r:id="rId2"/>
    <p:sldId id="275" r:id="rId3"/>
    <p:sldId id="287" r:id="rId4"/>
    <p:sldId id="378" r:id="rId5"/>
    <p:sldId id="376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66" r:id="rId15"/>
    <p:sldId id="279" r:id="rId16"/>
    <p:sldId id="290" r:id="rId17"/>
    <p:sldId id="367" r:id="rId18"/>
    <p:sldId id="294" r:id="rId19"/>
    <p:sldId id="293" r:id="rId20"/>
    <p:sldId id="295" r:id="rId21"/>
    <p:sldId id="296" r:id="rId22"/>
    <p:sldId id="280" r:id="rId23"/>
    <p:sldId id="349" r:id="rId24"/>
    <p:sldId id="343" r:id="rId25"/>
    <p:sldId id="350" r:id="rId26"/>
    <p:sldId id="339" r:id="rId27"/>
    <p:sldId id="335" r:id="rId28"/>
    <p:sldId id="387" r:id="rId29"/>
    <p:sldId id="345" r:id="rId30"/>
    <p:sldId id="298" r:id="rId31"/>
    <p:sldId id="302" r:id="rId32"/>
    <p:sldId id="329" r:id="rId33"/>
    <p:sldId id="351" r:id="rId34"/>
    <p:sldId id="368" r:id="rId35"/>
    <p:sldId id="369" r:id="rId36"/>
    <p:sldId id="282" r:id="rId37"/>
    <p:sldId id="331" r:id="rId38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7"/>
    <p:restoredTop sz="94667"/>
  </p:normalViewPr>
  <p:slideViewPr>
    <p:cSldViewPr snapToGrid="0">
      <p:cViewPr varScale="1">
        <p:scale>
          <a:sx n="75" d="100"/>
          <a:sy n="75" d="100"/>
        </p:scale>
        <p:origin x="869" y="4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0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07A81BB-96CB-4FBB-BD88-CC3658B57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DD7F04E-9A25-4DC3-8673-2856EE538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42979D8-D279-4F81-8D96-576A16CDE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14EC126-86A2-4EFB-B04B-99231C6B4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E56B275-0BAF-4D11-8861-A6AD21BD7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51DE52-A2FA-4DD9-8778-F3F9593F4483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A31EF38-9D9C-4353-9BE3-64660DFC1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C6D288B-294C-425D-B18E-3E0F65AD6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507351B-D712-437E-98E7-F662A7430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6A822E9-8F13-47AB-9E4E-B18AB2E1F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CCEF3C-8989-4032-A095-D133C1713ED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520E619-9440-4535-B6E9-BC7E8804B9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55EEC95-E703-4EFF-BB87-4741BBEEC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45F60E8-26A3-44B1-86D8-9C36811F5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33BAED9-5B7F-401E-8726-45B92938F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CFB8B-285E-42B0-B046-73E0330D4A8F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0B657D37-F8DF-4FB6-8D67-D127E38E3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019F071-D51D-4D64-A7F6-5CFAF4BF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A4A3CAE1-31FF-4E63-B6A6-075591DF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10DEEF-5D5D-44BF-A0DE-0E03A5EA1C92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F0A60D48-E453-4779-93AB-8A9C169F6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F5150A2-7B6E-44C9-9CAF-F609E5225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894F0F2-FD38-4F50-86A3-9FE80E8C3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D33BCA-48B6-413D-B8C9-5493EE24D4C3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9A027089-8C5B-48CD-83C9-82E7AC69E1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91160DD-71A0-4AAF-853F-F6A1ACFA1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CB2C34C3-250A-468E-9851-CC70D79D9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33955B-1D85-408C-9962-CCCFD1FD963F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D1DE534-1DD7-4472-AA58-C1DE0867DF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8FC13BC3-8933-45F1-9859-967FA4C5C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7699670-5331-4C7F-B66F-45A2105BA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5D0AF2-D85B-4E4E-89AE-3DAF63F14019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043F316-76DC-4F8D-B0C9-695562CD82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70DB475-EF8D-4192-AEB8-E04565EC3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704E6CA-49C0-4A2A-AEC1-BB04B55A4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7158379-05CF-4CC2-AD21-075AE5A4BA6F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64E6DB56-0C3E-477D-B270-81C5BEB64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A9C3227-4B51-4748-9D4A-8F77C8BB8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67783A79-83B8-4D49-BBC2-5D548B427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8928C3-9072-42C2-A825-768E263084C4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0DB4D94A-E0FC-49E4-83E5-A10A268ED5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5357CA5-7158-4580-8BAB-76FAF5908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F9D4368-2D5B-44CF-9769-7950A1E38A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D9A8E8-F4EA-46C2-B927-AF9B295CD51A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84751EBF-BF03-4EB3-AC59-8937FFC05B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63753AF-4080-4D90-93A4-E18673570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DDE245A5-185A-4E27-B891-70FB435AD4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A27128-C6CF-490F-8D3D-610A10E232BD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862F51D4-350B-4AA2-957B-E0251EEE1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27840F58-7294-4A56-B842-828F327C4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0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2B3C4A04-A423-4652-9F71-1E3F1D9CE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880" y="6613525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2a.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2a:  Operating-System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3888" y="1698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CLI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9" y="1223962"/>
            <a:ext cx="7077392" cy="4506277"/>
          </a:xfrm>
        </p:spPr>
        <p:txBody>
          <a:bodyPr/>
          <a:lstStyle/>
          <a:p>
            <a:r>
              <a:rPr lang="en-US" altLang="en-US" dirty="0"/>
              <a:t>Sometimes implemented in kernel, sometimes by 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shells</a:t>
            </a:r>
          </a:p>
          <a:p>
            <a:r>
              <a:rPr lang="en-US" altLang="en-US" dirty="0"/>
              <a:t>Primarily fetches a command from user and executes it</a:t>
            </a:r>
          </a:p>
          <a:p>
            <a:r>
              <a:rPr lang="en-US" altLang="en-US" dirty="0"/>
              <a:t>Sometimes commands built-in, sometimes just names of programs</a:t>
            </a:r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235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6DF5F8A-F2E3-4D74-9C52-A032EB053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20663"/>
            <a:ext cx="7397750" cy="576262"/>
          </a:xfrm>
        </p:spPr>
        <p:txBody>
          <a:bodyPr/>
          <a:lstStyle/>
          <a:p>
            <a:pPr eaLnBrk="1" hangingPunct="1"/>
            <a:r>
              <a:rPr lang="en-US" altLang="en-US"/>
              <a:t>Bourne Shell Command Interpreter</a:t>
            </a: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1A3B6206-A655-48E2-8075-716970A2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041400"/>
            <a:ext cx="73977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 dirty="0"/>
              <a:t>User-friendly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dirty="0"/>
              <a:t> metaphor interface</a:t>
            </a:r>
          </a:p>
          <a:p>
            <a:pPr lvl="1"/>
            <a:r>
              <a:rPr lang="en-US" altLang="en-US" dirty="0"/>
              <a:t>Usually mouse, keyboard, and monitor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dirty="0"/>
              <a:t> represent files, programs, actions, etc.</a:t>
            </a:r>
          </a:p>
          <a:p>
            <a:pPr lvl="1"/>
            <a:r>
              <a:rPr lang="en-US" altLang="en-US" dirty="0"/>
              <a:t>Various mouse buttons over objects in the interface cause various actions (provide information, options, execute function, open directory (known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Invented at Xerox PARC</a:t>
            </a:r>
          </a:p>
          <a:p>
            <a:r>
              <a:rPr lang="en-US" altLang="en-US" dirty="0"/>
              <a:t>Many systems now include both CLI and GUI interfaces</a:t>
            </a:r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 dirty="0"/>
              <a:t>“</a:t>
            </a:r>
            <a:r>
              <a:rPr lang="en-US" altLang="ja-JP" dirty="0"/>
              <a:t>command</a:t>
            </a:r>
            <a:r>
              <a:rPr lang="ja-JP" altLang="en-US" dirty="0"/>
              <a:t>”</a:t>
            </a:r>
            <a:r>
              <a:rPr lang="en-US" altLang="ja-JP" dirty="0"/>
              <a:t> shell</a:t>
            </a:r>
          </a:p>
          <a:p>
            <a:pPr lvl="1"/>
            <a:r>
              <a:rPr lang="en-US" altLang="en-US" dirty="0"/>
              <a:t>Apple Mac OS X is </a:t>
            </a:r>
            <a:r>
              <a:rPr lang="ja-JP" altLang="en-US" dirty="0"/>
              <a:t>“</a:t>
            </a:r>
            <a:r>
              <a:rPr lang="en-US" altLang="ja-JP" dirty="0"/>
              <a:t>Aqua</a:t>
            </a:r>
            <a:r>
              <a:rPr lang="ja-JP" altLang="en-US" dirty="0"/>
              <a:t>”</a:t>
            </a:r>
            <a:r>
              <a:rPr lang="en-US" altLang="ja-JP" dirty="0"/>
              <a:t> GUI interface with UNIX kernel underneath and shells available</a:t>
            </a:r>
          </a:p>
          <a:p>
            <a:pPr lvl="1"/>
            <a:r>
              <a:rPr lang="en-US" altLang="en-US" dirty="0"/>
              <a:t>Unix and Linux have CLI with optional GUI interfaces (CDE, KDE, GNOME)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51A60BE-6FD2-4F4A-A1E6-2481BBFE0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113713" cy="576262"/>
          </a:xfrm>
        </p:spPr>
        <p:txBody>
          <a:bodyPr/>
          <a:lstStyle/>
          <a:p>
            <a:pPr eaLnBrk="1" hangingPunct="1"/>
            <a:r>
              <a:rPr lang="en-US" altLang="en-US"/>
              <a:t>The Mac OS X GUI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B0B2C641-FBF3-4549-BC82-4C37E0EC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279525"/>
            <a:ext cx="81137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097280"/>
            <a:ext cx="7054532" cy="24079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55144004-C2FB-40D0-9742-3DE46A26D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3725863"/>
            <a:ext cx="7181850" cy="59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kumimoji="1" lang="en-US" altLang="en-US" dirty="0">
                <a:latin typeface="+mn-lt"/>
              </a:rPr>
              <a:t>Note that the system-call names used throughout this text are generic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>
            <a:extLst>
              <a:ext uri="{FF2B5EF4-FFF2-40B4-BE49-F238E27FC236}">
                <a16:creationId xmlns:a16="http://schemas.microsoft.com/office/drawing/2014/main" id="{829D7286-9D2A-4CC2-99A2-293356FA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84E76C4-FCC0-48D3-9013-1569EF2B2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9383"/>
            <a:ext cx="80422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Standard API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03F4BF88-895B-4F86-8811-FEB2E93B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984250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9"/>
            <a:ext cx="7409497" cy="4527232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not know anything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API: System Call to Open a File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BA1119-0E5B-4C51-B6FA-28152283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4707" y="130231"/>
            <a:ext cx="8066088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1102DF7-4A96-4DB4-93EE-EFEEB0DC3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41468"/>
            <a:ext cx="7618413" cy="4530725"/>
          </a:xfrm>
        </p:spPr>
        <p:txBody>
          <a:bodyPr/>
          <a:lstStyle/>
          <a:p>
            <a:r>
              <a:rPr lang="en-US" altLang="en-US" dirty="0"/>
              <a:t>Operating System Services</a:t>
            </a:r>
          </a:p>
          <a:p>
            <a:r>
              <a:rPr lang="en-US" altLang="en-US" dirty="0"/>
              <a:t>User and Operating System-Interface</a:t>
            </a:r>
          </a:p>
          <a:p>
            <a:r>
              <a:rPr lang="en-US" altLang="en-US" dirty="0"/>
              <a:t>System Calls</a:t>
            </a:r>
          </a:p>
          <a:p>
            <a:r>
              <a:rPr lang="en-US" altLang="en-US" dirty="0"/>
              <a:t>System Services</a:t>
            </a:r>
          </a:p>
          <a:p>
            <a:r>
              <a:rPr lang="en-US" altLang="en-US" dirty="0"/>
              <a:t>Linkers and Loaders</a:t>
            </a:r>
          </a:p>
          <a:p>
            <a:r>
              <a:rPr lang="en-US" altLang="en-US" dirty="0"/>
              <a:t>Why Applications are Operating System Specific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769B199-F416-4325-B349-7CDA49598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Exact type and amount of information vary according to OS and call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there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91C706E-593F-465E-8A89-60A10A2A9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89900" cy="576262"/>
          </a:xfrm>
        </p:spPr>
        <p:txBody>
          <a:bodyPr/>
          <a:lstStyle/>
          <a:p>
            <a:pPr eaLnBrk="1" hangingPunct="1"/>
            <a:r>
              <a:rPr lang="en-US" altLang="en-US"/>
              <a:t>Parameter Passing via Table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DF782059-8E55-48AA-A75F-C88C6177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80" y="1259840"/>
            <a:ext cx="7129869" cy="374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15335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</a:t>
            </a:r>
            <a:r>
              <a:rPr kumimoji="1" lang="en-US" altLang="en-US" dirty="0"/>
              <a:t>System</a:t>
            </a:r>
            <a:r>
              <a:rPr lang="en-US" altLang="en-US" dirty="0"/>
              <a:t>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end, abort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lvl="1"/>
            <a:r>
              <a:rPr lang="en-US" altLang="en-US" dirty="0"/>
              <a:t>dump memory if error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/>
              <a:t>File management</a:t>
            </a:r>
          </a:p>
          <a:p>
            <a:pPr lvl="1"/>
            <a:r>
              <a:rPr lang="en-US" altLang="en-US"/>
              <a:t>create file, delete file</a:t>
            </a:r>
          </a:p>
          <a:p>
            <a:pPr lvl="1"/>
            <a:r>
              <a:rPr lang="en-US" altLang="en-US"/>
              <a:t>open, close file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and set file attributes</a:t>
            </a:r>
          </a:p>
          <a:p>
            <a:r>
              <a:rPr lang="en-US" altLang="en-US"/>
              <a:t>Device management</a:t>
            </a:r>
          </a:p>
          <a:p>
            <a:pPr lvl="1"/>
            <a:r>
              <a:rPr lang="en-US" altLang="en-US"/>
              <a:t>request device, release device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device attributes, set device attributes</a:t>
            </a:r>
          </a:p>
          <a:p>
            <a:pPr lvl="1"/>
            <a:r>
              <a:rPr lang="en-US" altLang="en-US"/>
              <a:t>logically attach or detach devices</a:t>
            </a:r>
          </a:p>
          <a:p>
            <a:pPr lvl="1"/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2170" y="18637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Types of System Calls (Cont.)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72528"/>
            <a:ext cx="6965950" cy="4537392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Protection</a:t>
            </a:r>
          </a:p>
          <a:p>
            <a:pPr lvl="1"/>
            <a:r>
              <a:rPr lang="en-US" altLang="en-US" dirty="0"/>
              <a:t>control access to resources</a:t>
            </a:r>
          </a:p>
          <a:p>
            <a:pPr lvl="1"/>
            <a:r>
              <a:rPr lang="en-US" altLang="en-US" dirty="0"/>
              <a:t>get and set permissions</a:t>
            </a:r>
          </a:p>
          <a:p>
            <a:pPr lvl="1"/>
            <a:r>
              <a:rPr lang="en-US" altLang="en-US" dirty="0"/>
              <a:t>allow and deny user access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422D298-022D-44F2-A04B-38156195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1290"/>
            <a:ext cx="80422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Standard C </a:t>
            </a:r>
            <a:r>
              <a:rPr kumimoji="1" lang="en-US" altLang="en-US" dirty="0"/>
              <a:t>Library</a:t>
            </a:r>
            <a:r>
              <a:rPr lang="en-US" altLang="en-US" dirty="0"/>
              <a:t> Example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B6F1633-75BA-44BA-8653-0681C68C7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73163"/>
            <a:ext cx="7642225" cy="5078412"/>
          </a:xfrm>
        </p:spPr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89B408DE-A663-4E0E-A0FA-8F2D1E87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704975"/>
            <a:ext cx="45799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99A476BD-0E04-4E34-92A4-16BA034F5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62913" cy="576263"/>
          </a:xfrm>
        </p:spPr>
        <p:txBody>
          <a:bodyPr/>
          <a:lstStyle/>
          <a:p>
            <a:r>
              <a:rPr lang="en-US" altLang="en-US"/>
              <a:t>Example: Arduino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1F501235-9681-4141-B622-1D7728DD9E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4130" y="2275839"/>
            <a:ext cx="3538538" cy="3876745"/>
          </a:xfrm>
        </p:spPr>
        <p:txBody>
          <a:bodyPr/>
          <a:lstStyle/>
          <a:p>
            <a:r>
              <a:rPr lang="en-US" altLang="en-US" sz="1700" dirty="0"/>
              <a:t>Single-tasking</a:t>
            </a:r>
          </a:p>
          <a:p>
            <a:r>
              <a:rPr lang="en-US" altLang="en-US" sz="1700" dirty="0"/>
              <a:t>No operating system</a:t>
            </a:r>
          </a:p>
          <a:p>
            <a:r>
              <a:rPr lang="en-US" altLang="en-US" sz="1700" dirty="0"/>
              <a:t>Programs (sketch) loaded via USB into flash memory</a:t>
            </a:r>
          </a:p>
          <a:p>
            <a:r>
              <a:rPr lang="en-US" altLang="en-US" sz="1700" dirty="0"/>
              <a:t>Single memory space</a:t>
            </a:r>
          </a:p>
          <a:p>
            <a:r>
              <a:rPr lang="en-US" altLang="en-US" sz="1700" dirty="0"/>
              <a:t>Boot loader loads program</a:t>
            </a:r>
          </a:p>
          <a:p>
            <a:r>
              <a:rPr lang="en-US" altLang="en-US" sz="1700" dirty="0"/>
              <a:t>Program exit -&gt; shell reloaded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EE74204F-304A-484C-931B-3D190F5E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9055" y="4372519"/>
            <a:ext cx="3750945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r>
              <a:rPr lang="en-US" altLang="en-US" sz="1600" dirty="0"/>
              <a:t>At system startup    running a program</a:t>
            </a:r>
          </a:p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56325" name="Picture 2">
            <a:extLst>
              <a:ext uri="{FF2B5EF4-FFF2-40B4-BE49-F238E27FC236}">
                <a16:creationId xmlns:a16="http://schemas.microsoft.com/office/drawing/2014/main" id="{3D7E9EC8-C0AA-4A87-B993-D1E4AABF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760" y="2401854"/>
            <a:ext cx="2292031" cy="180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A42DD-C08C-4A16-93D4-0E5FC12F4FAD}"/>
              </a:ext>
            </a:extLst>
          </p:cNvPr>
          <p:cNvSpPr txBox="1"/>
          <p:nvPr/>
        </p:nvSpPr>
        <p:spPr>
          <a:xfrm>
            <a:off x="1054735" y="1188623"/>
            <a:ext cx="791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dirty="0">
                <a:latin typeface="+mn-lt"/>
              </a:rPr>
              <a:t>The Arduino is a simple hardware platform consisting of a microcontroller along with input sensors that respond to a variety of events, such as changes to light, temperature, and barometric pressure, etc.</a:t>
            </a:r>
          </a:p>
        </p:txBody>
      </p:sp>
    </p:spTree>
    <p:extLst>
      <p:ext uri="{BB962C8B-B14F-4D97-AF65-F5344CB8AC3E}">
        <p14:creationId xmlns:p14="http://schemas.microsoft.com/office/powerpoint/2010/main" val="1427489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C7AD885-D28A-4AE1-BCC0-082E8F9D4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40688" cy="576263"/>
          </a:xfrm>
        </p:spPr>
        <p:txBody>
          <a:bodyPr/>
          <a:lstStyle/>
          <a:p>
            <a:r>
              <a:rPr lang="en-US" altLang="en-US"/>
              <a:t>Example: FreeBSD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553DF37-09AA-4821-AFCB-D93A473E19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18305"/>
            <a:ext cx="4777224" cy="4388196"/>
          </a:xfrm>
        </p:spPr>
        <p:txBody>
          <a:bodyPr/>
          <a:lstStyle/>
          <a:p>
            <a:r>
              <a:rPr lang="en-US" altLang="en-US" sz="1600" dirty="0"/>
              <a:t>Unix variant</a:t>
            </a:r>
          </a:p>
          <a:p>
            <a:r>
              <a:rPr lang="en-US" altLang="en-US" sz="1600" dirty="0"/>
              <a:t>Multitasking</a:t>
            </a:r>
          </a:p>
          <a:p>
            <a:r>
              <a:rPr lang="en-US" altLang="en-US" sz="1600" dirty="0"/>
              <a:t>User login -&gt; invoke user</a:t>
            </a:r>
            <a:r>
              <a:rPr lang="ja-JP" altLang="en-US" sz="1600" dirty="0"/>
              <a:t>’</a:t>
            </a:r>
            <a:r>
              <a:rPr lang="en-US" altLang="ja-JP" sz="1600" dirty="0"/>
              <a:t>s choice of shell</a:t>
            </a:r>
          </a:p>
          <a:p>
            <a:r>
              <a:rPr lang="en-US" altLang="en-US" sz="1600" dirty="0"/>
              <a:t>Shell executes fork() system call to create process</a:t>
            </a:r>
          </a:p>
          <a:p>
            <a:pPr lvl="1"/>
            <a:r>
              <a:rPr lang="en-US" altLang="en-US" sz="1600" dirty="0"/>
              <a:t>Executes exec() to load program into process</a:t>
            </a:r>
          </a:p>
          <a:p>
            <a:pPr lvl="1"/>
            <a:r>
              <a:rPr lang="en-US" altLang="en-US" sz="1600" dirty="0"/>
              <a:t>Shell waits for process to terminate or continues with user commands</a:t>
            </a:r>
          </a:p>
          <a:p>
            <a:r>
              <a:rPr lang="en-US" altLang="en-US" sz="1600" dirty="0"/>
              <a:t>Process exits with:</a:t>
            </a:r>
          </a:p>
          <a:p>
            <a:pPr lvl="1"/>
            <a:r>
              <a:rPr lang="en-US" altLang="en-US" sz="1600" dirty="0"/>
              <a:t> code = 0 – no error </a:t>
            </a:r>
          </a:p>
          <a:p>
            <a:pPr lvl="1"/>
            <a:r>
              <a:rPr lang="en-US" altLang="en-US" sz="1600" dirty="0"/>
              <a:t> code &gt; 0 – error code</a:t>
            </a:r>
          </a:p>
          <a:p>
            <a:endParaRPr lang="en-US" altLang="en-US" dirty="0"/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A51BFFAE-589E-4BC3-AFB7-2D6A9C24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58" y="1412240"/>
            <a:ext cx="2268749" cy="328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ED6B521-18A7-4439-A63E-29BB58B6F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D078653-D1C2-4F9E-AC34-145815C46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8363" y="1233488"/>
            <a:ext cx="6808578" cy="4534265"/>
          </a:xfrm>
        </p:spPr>
        <p:txBody>
          <a:bodyPr/>
          <a:lstStyle/>
          <a:p>
            <a:r>
              <a:rPr lang="en-US" altLang="en-US" dirty="0"/>
              <a:t>Identify services provided by an operating system</a:t>
            </a:r>
          </a:p>
          <a:p>
            <a:r>
              <a:rPr lang="en-US" altLang="en-US" dirty="0"/>
              <a:t>Illustrate how system calls are used to provide operating system services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AB5C763-1598-4AB4-AB9B-F1C1B35DA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652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System Services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AA46F960-9F83-4DB3-8C85-8EB4B59F5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22363"/>
            <a:ext cx="7707312" cy="4683125"/>
          </a:xfrm>
        </p:spPr>
        <p:txBody>
          <a:bodyPr/>
          <a:lstStyle/>
          <a:p>
            <a:r>
              <a:rPr lang="en-US" altLang="en-US"/>
              <a:t>System programs provide a convenient environment for program development and execution.  They can be divided into:</a:t>
            </a:r>
          </a:p>
          <a:p>
            <a:pPr lvl="1"/>
            <a:r>
              <a:rPr lang="en-US" altLang="en-US"/>
              <a:t>File manipulation </a:t>
            </a:r>
          </a:p>
          <a:p>
            <a:pPr lvl="1"/>
            <a:r>
              <a:rPr lang="en-US" altLang="en-US"/>
              <a:t>Status information sometimes stored in a file</a:t>
            </a:r>
          </a:p>
          <a:p>
            <a:pPr lvl="1"/>
            <a:r>
              <a:rPr lang="en-US" altLang="en-US"/>
              <a:t>Programming language support</a:t>
            </a:r>
          </a:p>
          <a:p>
            <a:pPr lvl="1"/>
            <a:r>
              <a:rPr lang="en-US" altLang="en-US"/>
              <a:t>Program loading and execution</a:t>
            </a:r>
          </a:p>
          <a:p>
            <a:pPr lvl="1"/>
            <a:r>
              <a:rPr lang="en-US" altLang="en-US"/>
              <a:t>Communications</a:t>
            </a:r>
          </a:p>
          <a:p>
            <a:pPr lvl="1"/>
            <a:r>
              <a:rPr lang="en-US" altLang="en-US"/>
              <a:t>Background services</a:t>
            </a:r>
          </a:p>
          <a:p>
            <a:pPr lvl="1"/>
            <a:r>
              <a:rPr lang="en-US" altLang="en-US"/>
              <a:t>Application programs</a:t>
            </a:r>
          </a:p>
          <a:p>
            <a:r>
              <a:rPr lang="en-US" altLang="en-US"/>
              <a:t>Most users</a:t>
            </a:r>
            <a:r>
              <a:rPr lang="ja-JP" altLang="en-US"/>
              <a:t>’</a:t>
            </a:r>
            <a:r>
              <a:rPr lang="en-US" altLang="ja-JP"/>
              <a:t> view of the operation system is defined by system programs, not the actual system calls</a:t>
            </a: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4EAC52B-9D2D-4A55-866C-947C20391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620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System Services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9895B5E-8C8B-46CB-ACFE-27F598441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073150"/>
            <a:ext cx="7359650" cy="50276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Provide a convenient environment for program development and execution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of them are simply user interfaces to system calls; others are considerably more complex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File management </a:t>
            </a:r>
            <a:r>
              <a:rPr lang="en-US" altLang="en-US" dirty="0"/>
              <a:t>- Create, delete, copy, rename, print, dump, list, and generally manipulate files and directories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Status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ask the system for info - date, time, amount of available memory, disk space, number of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Others provide detailed performance, logging, and debugging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Typically, these programs format and print the output to the terminal or other output devices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systems implement 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registry</a:t>
            </a:r>
            <a:r>
              <a:rPr lang="en-US" altLang="en-US" dirty="0"/>
              <a:t> - used to store and retrieve configuration information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4F248A6-FEC6-47A1-A99A-98ABBC6C3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675" y="21748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AC26365-FF38-4159-8CB6-E4B6F33D9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31888"/>
            <a:ext cx="7697787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/>
              <a:t>File modification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Text editors to create and modify files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Special commands to search contents of files or perform transformations of the text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Programming-language support </a:t>
            </a:r>
            <a:r>
              <a:rPr lang="en-US" altLang="en-US"/>
              <a:t>- Compilers, assemblers, debuggers and interpreters sometimes provided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 loading and execution</a:t>
            </a:r>
            <a:r>
              <a:rPr lang="en-US" altLang="en-US"/>
              <a:t>- Absolute loaders, relocatable loaders, linkage editors, and overlay-loaders, debugging systems for higher-level and machine language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Communications</a:t>
            </a:r>
            <a:r>
              <a:rPr lang="en-US" altLang="en-US"/>
              <a:t> - Provide the mechanism for creating virtual connections among processes, users, and computer systems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Allow users to send messages to one another</a:t>
            </a:r>
            <a:r>
              <a:rPr lang="ja-JP" altLang="en-US"/>
              <a:t>’</a:t>
            </a:r>
            <a:r>
              <a:rPr lang="en-US" altLang="ja-JP"/>
              <a:t>s screens, browse web pages, send electronic-mail messages, log in remotely, transfer files from one machine to another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69B64704-3592-4DF7-85E7-FB2DB8581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136208"/>
            <a:ext cx="79962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System Services (Cont.)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93ED54D-5EE3-433B-820F-AFAE8BC4B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08075"/>
            <a:ext cx="7675563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Background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 at boot time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for system startup, then terminate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from system boot to shutdown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Provide facilities like disk checking, process scheduling, error logging, printing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Run in user context not kernel context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services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subsystems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daemons</a:t>
            </a:r>
            <a:r>
              <a:rPr lang="en-US" altLang="en-US" dirty="0"/>
              <a:t> </a:t>
            </a:r>
            <a:endParaRPr lang="en-US" altLang="en-US" b="1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Application programs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Don’t pertain to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Run by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Not typically considered part of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Launched by command line, mouse click, finger poke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B139628D-AE2A-46FB-AA5B-FECFA241AA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3985"/>
            <a:ext cx="8077200" cy="576263"/>
          </a:xfrm>
        </p:spPr>
        <p:txBody>
          <a:bodyPr/>
          <a:lstStyle/>
          <a:p>
            <a:r>
              <a:rPr lang="en-US" altLang="en-US" dirty="0"/>
              <a:t>Linkers and Loaders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F413004A-DAD3-4F03-A509-ECD5943DEF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131888"/>
            <a:ext cx="7727950" cy="4649152"/>
          </a:xfrm>
        </p:spPr>
        <p:txBody>
          <a:bodyPr/>
          <a:lstStyle/>
          <a:p>
            <a:r>
              <a:rPr lang="en-US" altLang="en-US" dirty="0"/>
              <a:t>Source code compiled into object files designed to be loaded into any physical memory location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combines these into single binary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dirty="0"/>
              <a:t> file</a:t>
            </a:r>
          </a:p>
          <a:p>
            <a:pPr lvl="1"/>
            <a:r>
              <a:rPr lang="en-US" altLang="en-US" dirty="0"/>
              <a:t>Also brings in libraries</a:t>
            </a:r>
          </a:p>
          <a:p>
            <a:r>
              <a:rPr lang="en-US" altLang="en-US" dirty="0"/>
              <a:t>Program resides on secondary storage as binary executable</a:t>
            </a:r>
          </a:p>
          <a:p>
            <a:r>
              <a:rPr lang="en-US" altLang="en-US" dirty="0"/>
              <a:t>Must be brought into memory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loader</a:t>
            </a:r>
            <a:r>
              <a:rPr lang="en-US" altLang="en-US" dirty="0"/>
              <a:t> to be executed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dirty="0"/>
              <a:t> assigns final addresses to program parts and adjusts code and data in program to match those addresses</a:t>
            </a:r>
          </a:p>
          <a:p>
            <a:r>
              <a:rPr lang="en-US" altLang="en-US" dirty="0"/>
              <a:t>Modern general-purpose systems don’t link libraries into executables</a:t>
            </a:r>
          </a:p>
          <a:p>
            <a:pPr lvl="1"/>
            <a:r>
              <a:rPr lang="en-US" altLang="en-US" dirty="0"/>
              <a:t>Rather,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dynamically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(in Windows,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DLLs</a:t>
            </a:r>
            <a:r>
              <a:rPr lang="en-US" altLang="en-US" dirty="0"/>
              <a:t>) are loaded as needed, shared by all that use the same version of that same library (loaded once)</a:t>
            </a:r>
          </a:p>
          <a:p>
            <a:r>
              <a:rPr lang="en-US" altLang="en-US" dirty="0"/>
              <a:t>Object, executable files have standard formats, so operating system knows how to load and start them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>
            <a:extLst>
              <a:ext uri="{FF2B5EF4-FFF2-40B4-BE49-F238E27FC236}">
                <a16:creationId xmlns:a16="http://schemas.microsoft.com/office/drawing/2014/main" id="{2C7140E0-64EE-48A3-941C-70C6BCDF8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5425"/>
            <a:ext cx="7573962" cy="576263"/>
          </a:xfrm>
        </p:spPr>
        <p:txBody>
          <a:bodyPr/>
          <a:lstStyle/>
          <a:p>
            <a:r>
              <a:rPr lang="en-US" altLang="en-US"/>
              <a:t>The Role of the Linker and Loader</a:t>
            </a:r>
          </a:p>
        </p:txBody>
      </p:sp>
      <p:pic>
        <p:nvPicPr>
          <p:cNvPr id="67587" name="Content Placeholder 6">
            <a:extLst>
              <a:ext uri="{FF2B5EF4-FFF2-40B4-BE49-F238E27FC236}">
                <a16:creationId xmlns:a16="http://schemas.microsoft.com/office/drawing/2014/main" id="{CD8E9885-D5F1-451A-B45F-8C24EB28DF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7613" y="1204913"/>
            <a:ext cx="4608512" cy="4859337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>
            <a:extLst>
              <a:ext uri="{FF2B5EF4-FFF2-40B4-BE49-F238E27FC236}">
                <a16:creationId xmlns:a16="http://schemas.microsoft.com/office/drawing/2014/main" id="{9580D1A4-1911-40B7-90C7-4F5EE51492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886" y="62584"/>
            <a:ext cx="7712075" cy="6587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Why Applications are Operating System Specific</a:t>
            </a:r>
          </a:p>
        </p:txBody>
      </p:sp>
      <p:sp>
        <p:nvSpPr>
          <p:cNvPr id="68611" name="Rectangle 1027">
            <a:extLst>
              <a:ext uri="{FF2B5EF4-FFF2-40B4-BE49-F238E27FC236}">
                <a16:creationId xmlns:a16="http://schemas.microsoft.com/office/drawing/2014/main" id="{672EE902-C4A8-4076-BE5F-A5B41CC5B7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014884"/>
            <a:ext cx="7643813" cy="4979516"/>
          </a:xfrm>
        </p:spPr>
        <p:txBody>
          <a:bodyPr/>
          <a:lstStyle/>
          <a:p>
            <a:r>
              <a:rPr lang="en-US" altLang="en-US" dirty="0"/>
              <a:t>Apps compiled on one system usually not executable on other operating systems</a:t>
            </a:r>
          </a:p>
          <a:p>
            <a:r>
              <a:rPr lang="en-US" altLang="en-US" dirty="0"/>
              <a:t>Each operating system provides its own unique system calls</a:t>
            </a:r>
          </a:p>
          <a:p>
            <a:pPr lvl="1"/>
            <a:r>
              <a:rPr lang="en-US" altLang="en-US" dirty="0"/>
              <a:t>Own file formats, etc.</a:t>
            </a:r>
          </a:p>
          <a:p>
            <a:r>
              <a:rPr lang="en-US" altLang="en-US" dirty="0"/>
              <a:t>Apps can be multi-operating system</a:t>
            </a:r>
          </a:p>
          <a:p>
            <a:pPr lvl="1"/>
            <a:r>
              <a:rPr lang="en-US" altLang="en-US" dirty="0"/>
              <a:t>Written in interpreted language like Python, Ruby, and interpreter available on multiple operating systems</a:t>
            </a:r>
          </a:p>
          <a:p>
            <a:pPr lvl="1"/>
            <a:r>
              <a:rPr lang="en-US" altLang="en-US" dirty="0"/>
              <a:t>App written in language that includes a VM containing the running app (like Java)</a:t>
            </a:r>
          </a:p>
          <a:p>
            <a:pPr lvl="1"/>
            <a:r>
              <a:rPr lang="en-US" altLang="en-US" dirty="0"/>
              <a:t>Use standard language (like C), compile separately on each operating system to run on each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Binary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ABI</a:t>
            </a:r>
            <a:r>
              <a:rPr lang="en-US" altLang="en-US" dirty="0"/>
              <a:t>) is architecture equivalent of API, defines how different components of binary code can interface for a given operating system on a given architecture, CPU, etc.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2C62F9A8-4DAA-4F8E-8650-F234095DF99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2a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217488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environment for execution of programs and services to programs and users</a:t>
            </a:r>
          </a:p>
          <a:p>
            <a:r>
              <a:rPr lang="en-US" altLang="en-US" dirty="0"/>
              <a:t>One set of operating-system services provides functions that are helpful to the user:</a:t>
            </a:r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),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marL="457200" lvl="1" indent="0">
              <a:buNone/>
            </a:pPr>
            <a:r>
              <a:rPr lang="en-US" altLang="en-US" dirty="0"/>
              <a:t>.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 dirty="0"/>
              <a:t>One set of operating-system services provides functions that are helpful to the user (Cont.):</a:t>
            </a:r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r>
              <a:rPr lang="en-US" altLang="en-US" b="1" dirty="0"/>
              <a:t>Communications</a:t>
            </a:r>
            <a:r>
              <a:rPr lang="en-US" altLang="en-US" dirty="0"/>
              <a:t> – Processes may exchange information, on the same computer or between computers over a network</a:t>
            </a:r>
          </a:p>
          <a:p>
            <a:pPr lvl="2"/>
            <a:r>
              <a:rPr lang="en-US" altLang="en-US" dirty="0"/>
              <a:t>Communications may be via shared memory or through message passing (packets moved by the OS)</a:t>
            </a:r>
          </a:p>
        </p:txBody>
      </p:sp>
    </p:spTree>
    <p:extLst>
      <p:ext uri="{BB962C8B-B14F-4D97-AF65-F5344CB8AC3E}">
        <p14:creationId xmlns:p14="http://schemas.microsoft.com/office/powerpoint/2010/main" val="307089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 dirty="0"/>
              <a:t>One set of operating-system services provides functions that are helpful to the user (Cont.):</a:t>
            </a:r>
          </a:p>
          <a:p>
            <a:pPr lvl="1"/>
            <a:r>
              <a:rPr lang="en-US" altLang="en-US" b="1" dirty="0"/>
              <a:t>Error detection </a:t>
            </a:r>
            <a:r>
              <a:rPr lang="en-US" altLang="en-US" dirty="0"/>
              <a:t>– OS needs to be constantly aware of possible errors</a:t>
            </a:r>
          </a:p>
          <a:p>
            <a:pPr lvl="2"/>
            <a:r>
              <a:rPr lang="en-US" altLang="en-US" dirty="0"/>
              <a:t>May occur in the CPU and memory hardware, in I/O devices, in user program</a:t>
            </a:r>
          </a:p>
          <a:p>
            <a:pPr lvl="2"/>
            <a:r>
              <a:rPr lang="en-US" altLang="en-US" dirty="0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 dirty="0"/>
              <a:t>Debugging facilities can greatly enhance the user</a:t>
            </a:r>
            <a:r>
              <a:rPr lang="ja-JP" altLang="en-US" dirty="0"/>
              <a:t>’</a:t>
            </a:r>
            <a:r>
              <a:rPr lang="en-US" altLang="ja-JP" dirty="0"/>
              <a:t>s and programmer</a:t>
            </a:r>
            <a:r>
              <a:rPr lang="ja-JP" altLang="en-US" dirty="0"/>
              <a:t>’</a:t>
            </a:r>
            <a:r>
              <a:rPr lang="en-US" altLang="ja-JP" dirty="0"/>
              <a:t>s abilities to efficiently use the system</a:t>
            </a: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Another set of OS function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Resource allocation - </a:t>
            </a:r>
            <a:r>
              <a:rPr lang="en-US" altLang="en-US" dirty="0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Logging -</a:t>
            </a:r>
            <a:r>
              <a:rPr lang="en-US" altLang="en-US" dirty="0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Protection and security - </a:t>
            </a:r>
            <a:r>
              <a:rPr lang="en-US" altLang="en-US" dirty="0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Protection</a:t>
            </a:r>
            <a:r>
              <a:rPr lang="en-US" altLang="en-US" dirty="0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Security</a:t>
            </a:r>
            <a:r>
              <a:rPr lang="en-US" altLang="en-US" dirty="0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267779"/>
            <a:ext cx="7187104" cy="357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Operating System Interface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223963"/>
            <a:ext cx="7686992" cy="2205037"/>
          </a:xfrm>
        </p:spPr>
        <p:txBody>
          <a:bodyPr/>
          <a:lstStyle/>
          <a:p>
            <a:r>
              <a:rPr lang="en-US" altLang="en-US" dirty="0"/>
              <a:t>CLI -- command line interpreter</a:t>
            </a:r>
          </a:p>
          <a:p>
            <a:pPr lvl="1"/>
            <a:r>
              <a:rPr lang="en-US" altLang="en-US" dirty="0"/>
              <a:t>allows direct command entry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dirty="0"/>
              <a:t>GUI – graphical  user interface</a:t>
            </a:r>
          </a:p>
          <a:p>
            <a:r>
              <a:rPr lang="en-US" altLang="en-US" dirty="0"/>
              <a:t>Touchscreen Interfaces</a:t>
            </a:r>
          </a:p>
          <a:p>
            <a:r>
              <a:rPr lang="en-US" altLang="en-US" dirty="0"/>
              <a:t>Batch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s-8 8">
    <a:dk1>
      <a:srgbClr val="000000"/>
    </a:dk1>
    <a:lt1>
      <a:srgbClr val="FFFFFF"/>
    </a:lt1>
    <a:dk2>
      <a:srgbClr val="999900"/>
    </a:dk2>
    <a:lt2>
      <a:srgbClr val="666600"/>
    </a:lt2>
    <a:accent1>
      <a:srgbClr val="99CC00"/>
    </a:accent1>
    <a:accent2>
      <a:srgbClr val="CCCC66"/>
    </a:accent2>
    <a:accent3>
      <a:srgbClr val="FFFFFF"/>
    </a:accent3>
    <a:accent4>
      <a:srgbClr val="000000"/>
    </a:accent4>
    <a:accent5>
      <a:srgbClr val="CAE2AA"/>
    </a:accent5>
    <a:accent6>
      <a:srgbClr val="B9B95C"/>
    </a:accent6>
    <a:hlink>
      <a:srgbClr val="FFCC00"/>
    </a:hlink>
    <a:folHlink>
      <a:srgbClr val="CC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9585</TotalTime>
  <Words>2068</Words>
  <Application>Microsoft Office PowerPoint</Application>
  <PresentationFormat>On-screen Show (4:3)</PresentationFormat>
  <Paragraphs>253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2a:  Operating-System Services</vt:lpstr>
      <vt:lpstr>Outline</vt:lpstr>
      <vt:lpstr>Objectives</vt:lpstr>
      <vt:lpstr>Operating System Services</vt:lpstr>
      <vt:lpstr>Operating System Services (Cont.)</vt:lpstr>
      <vt:lpstr>Operating System Services (Cont.)</vt:lpstr>
      <vt:lpstr>Operating System Services (Cont.)</vt:lpstr>
      <vt:lpstr>A View of Operating System Services</vt:lpstr>
      <vt:lpstr>User Operating System Interface</vt:lpstr>
      <vt:lpstr>CLI</vt:lpstr>
      <vt:lpstr>Bourne Shell Command Interpreter</vt:lpstr>
      <vt:lpstr>GUI</vt:lpstr>
      <vt:lpstr>Touchscreen Interfaces</vt:lpstr>
      <vt:lpstr>The Mac OS X GUI</vt:lpstr>
      <vt:lpstr>System Calls</vt:lpstr>
      <vt:lpstr>Example of System Calls</vt:lpstr>
      <vt:lpstr>Example of Standard API</vt:lpstr>
      <vt:lpstr>System Call Implementation</vt:lpstr>
      <vt:lpstr>API: System Call to Open a File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Standard C Library Example</vt:lpstr>
      <vt:lpstr>Example: Arduino</vt:lpstr>
      <vt:lpstr>Example: FreeBSD</vt:lpstr>
      <vt:lpstr>System Services</vt:lpstr>
      <vt:lpstr>System Services (Cont.)</vt:lpstr>
      <vt:lpstr>System Services (Cont.)</vt:lpstr>
      <vt:lpstr>System Services (Cont.)</vt:lpstr>
      <vt:lpstr>Linkers and Loaders</vt:lpstr>
      <vt:lpstr>The Role of the Linker and Loader</vt:lpstr>
      <vt:lpstr>Why Applications are Operating System Specific</vt:lpstr>
      <vt:lpstr>End of Chapter 2a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209</cp:revision>
  <cp:lastPrinted>2001-06-14T13:58:17Z</cp:lastPrinted>
  <dcterms:created xsi:type="dcterms:W3CDTF">2011-01-13T23:43:38Z</dcterms:created>
  <dcterms:modified xsi:type="dcterms:W3CDTF">2021-02-10T19:16:11Z</dcterms:modified>
</cp:coreProperties>
</file>